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1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5F9673-23F9-4D7E-A757-8631BB7B1611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79D407-1C23-4EBF-8599-B92067F85768}">
      <dgm:prSet phldrT="[Text]"/>
      <dgm:spPr/>
      <dgm:t>
        <a:bodyPr/>
        <a:lstStyle/>
        <a:p>
          <a:r>
            <a:rPr lang="bg-BG" dirty="0" smtClean="0"/>
            <a:t>Иван Пейчев и „</a:t>
          </a:r>
          <a:r>
            <a:rPr lang="bg-BG" smtClean="0"/>
            <a:t>социалното училище“</a:t>
          </a:r>
          <a:endParaRPr lang="en-US" dirty="0"/>
        </a:p>
      </dgm:t>
    </dgm:pt>
    <dgm:pt modelId="{C2513CB9-B294-4518-9BC0-9541587DE7B4}" type="parTrans" cxnId="{8DC300B1-7137-4047-BF45-E92A3547F99B}">
      <dgm:prSet/>
      <dgm:spPr/>
      <dgm:t>
        <a:bodyPr/>
        <a:lstStyle/>
        <a:p>
          <a:endParaRPr lang="en-US"/>
        </a:p>
      </dgm:t>
    </dgm:pt>
    <dgm:pt modelId="{AF113F33-2BB9-477A-A10A-19B3FD42248E}" type="sibTrans" cxnId="{8DC300B1-7137-4047-BF45-E92A3547F99B}">
      <dgm:prSet/>
      <dgm:spPr/>
      <dgm:t>
        <a:bodyPr/>
        <a:lstStyle/>
        <a:p>
          <a:endParaRPr lang="en-US"/>
        </a:p>
      </dgm:t>
    </dgm:pt>
    <dgm:pt modelId="{D868AB08-51EE-42D1-ABF8-58330923BAE7}">
      <dgm:prSet phldrT="[Text]" custT="1"/>
      <dgm:spPr/>
      <dgm:t>
        <a:bodyPr/>
        <a:lstStyle/>
        <a:p>
          <a:r>
            <a:rPr lang="bg-BG" sz="1400" dirty="0" smtClean="0"/>
            <a:t>МП “Психо-социални интервенции за  деца и семейства“, НБУ </a:t>
          </a:r>
          <a:endParaRPr lang="en-US" sz="1400" dirty="0"/>
        </a:p>
      </dgm:t>
    </dgm:pt>
    <dgm:pt modelId="{BC4C4024-7F5B-4989-B328-02A9BE63B16A}" type="parTrans" cxnId="{36C9C3E5-207A-4FBF-B6CE-6BD029D46F0D}">
      <dgm:prSet/>
      <dgm:spPr/>
      <dgm:t>
        <a:bodyPr/>
        <a:lstStyle/>
        <a:p>
          <a:endParaRPr lang="en-US"/>
        </a:p>
      </dgm:t>
    </dgm:pt>
    <dgm:pt modelId="{9F057BDE-B48B-4123-9B62-DF0EF2B35634}" type="sibTrans" cxnId="{36C9C3E5-207A-4FBF-B6CE-6BD029D46F0D}">
      <dgm:prSet/>
      <dgm:spPr/>
      <dgm:t>
        <a:bodyPr/>
        <a:lstStyle/>
        <a:p>
          <a:endParaRPr lang="en-US"/>
        </a:p>
      </dgm:t>
    </dgm:pt>
    <dgm:pt modelId="{6E659C5C-2CCA-4850-A822-FD553C7A2451}">
      <dgm:prSet phldrT="[Text]"/>
      <dgm:spPr/>
      <dgm:t>
        <a:bodyPr/>
        <a:lstStyle/>
        <a:p>
          <a:r>
            <a:rPr lang="bg-BG" dirty="0" smtClean="0"/>
            <a:t>АМБИТ обучение за разбиране на сложни случаи </a:t>
          </a:r>
          <a:endParaRPr lang="en-US" dirty="0"/>
        </a:p>
      </dgm:t>
    </dgm:pt>
    <dgm:pt modelId="{B380974A-C2B8-441D-AB75-FE3091FBC294}" type="parTrans" cxnId="{E5E59FCD-B79D-4A56-A852-F3BC58C0B717}">
      <dgm:prSet/>
      <dgm:spPr/>
      <dgm:t>
        <a:bodyPr/>
        <a:lstStyle/>
        <a:p>
          <a:endParaRPr lang="en-US"/>
        </a:p>
      </dgm:t>
    </dgm:pt>
    <dgm:pt modelId="{C1FF8B54-8BE9-480E-8C7D-106F41663E32}" type="sibTrans" cxnId="{E5E59FCD-B79D-4A56-A852-F3BC58C0B717}">
      <dgm:prSet/>
      <dgm:spPr/>
      <dgm:t>
        <a:bodyPr/>
        <a:lstStyle/>
        <a:p>
          <a:endParaRPr lang="en-US"/>
        </a:p>
      </dgm:t>
    </dgm:pt>
    <dgm:pt modelId="{E0D46E19-6B36-4D29-8A43-657BD62E2483}">
      <dgm:prSet phldrT="[Text]"/>
      <dgm:spPr/>
      <dgm:t>
        <a:bodyPr/>
        <a:lstStyle/>
        <a:p>
          <a:r>
            <a:rPr lang="bg-BG" dirty="0" smtClean="0"/>
            <a:t>Търново – условия за </a:t>
          </a:r>
          <a:r>
            <a:rPr lang="bg-BG" dirty="0" err="1" smtClean="0"/>
            <a:t>междусекторно</a:t>
          </a:r>
          <a:r>
            <a:rPr lang="bg-BG" dirty="0" smtClean="0"/>
            <a:t> сътрудничество</a:t>
          </a:r>
          <a:endParaRPr lang="en-US" dirty="0"/>
        </a:p>
      </dgm:t>
    </dgm:pt>
    <dgm:pt modelId="{FE362C60-46CA-4A21-915B-BD46E5CF6DEB}" type="parTrans" cxnId="{8A0814B5-6C7D-42BF-A67E-B7CF0A32C173}">
      <dgm:prSet/>
      <dgm:spPr/>
      <dgm:t>
        <a:bodyPr/>
        <a:lstStyle/>
        <a:p>
          <a:endParaRPr lang="en-US"/>
        </a:p>
      </dgm:t>
    </dgm:pt>
    <dgm:pt modelId="{68C68E1E-AD26-48DA-9013-5A538E15768D}" type="sibTrans" cxnId="{8A0814B5-6C7D-42BF-A67E-B7CF0A32C173}">
      <dgm:prSet/>
      <dgm:spPr/>
      <dgm:t>
        <a:bodyPr/>
        <a:lstStyle/>
        <a:p>
          <a:endParaRPr lang="en-US"/>
        </a:p>
      </dgm:t>
    </dgm:pt>
    <dgm:pt modelId="{09C155FA-4F83-48F9-AAA5-30881C1F0967}">
      <dgm:prSet phldrT="[Text]"/>
      <dgm:spPr/>
      <dgm:t>
        <a:bodyPr/>
        <a:lstStyle/>
        <a:p>
          <a:r>
            <a:rPr lang="bg-BG" dirty="0" smtClean="0"/>
            <a:t>Партньори за работа с деца, с които никой не иска да работи </a:t>
          </a:r>
          <a:endParaRPr lang="en-US" dirty="0"/>
        </a:p>
      </dgm:t>
    </dgm:pt>
    <dgm:pt modelId="{66AE0123-167A-47AC-8E9F-1E2955A1213B}" type="parTrans" cxnId="{742FA29C-EDDC-4683-88AC-4B3369BF4AE7}">
      <dgm:prSet/>
      <dgm:spPr/>
      <dgm:t>
        <a:bodyPr/>
        <a:lstStyle/>
        <a:p>
          <a:endParaRPr lang="en-US"/>
        </a:p>
      </dgm:t>
    </dgm:pt>
    <dgm:pt modelId="{5D3BCD4B-7311-4FA8-A8B3-2D4983C1836F}" type="sibTrans" cxnId="{742FA29C-EDDC-4683-88AC-4B3369BF4AE7}">
      <dgm:prSet/>
      <dgm:spPr/>
      <dgm:t>
        <a:bodyPr/>
        <a:lstStyle/>
        <a:p>
          <a:endParaRPr lang="en-US"/>
        </a:p>
      </dgm:t>
    </dgm:pt>
    <dgm:pt modelId="{E1F0F717-5EBE-473A-8867-D984277BD390}">
      <dgm:prSet custT="1"/>
      <dgm:spPr/>
      <dgm:t>
        <a:bodyPr/>
        <a:lstStyle/>
        <a:p>
          <a:r>
            <a:rPr lang="bg-BG" sz="1400" dirty="0" smtClean="0"/>
            <a:t>НХЦ – изследвания на ДИ  - изключване и местене на деца от услуга на услуга е практика</a:t>
          </a:r>
          <a:endParaRPr lang="bg-BG" sz="1400" dirty="0" smtClean="0"/>
        </a:p>
      </dgm:t>
    </dgm:pt>
    <dgm:pt modelId="{7D5B3238-6228-48E9-B930-5C14FE8DD9FD}" type="parTrans" cxnId="{230CFCD0-B511-4223-8C02-9B862FC0ECC1}">
      <dgm:prSet/>
      <dgm:spPr/>
      <dgm:t>
        <a:bodyPr/>
        <a:lstStyle/>
        <a:p>
          <a:endParaRPr lang="en-US"/>
        </a:p>
      </dgm:t>
    </dgm:pt>
    <dgm:pt modelId="{71289772-B1F3-4DC6-8918-7B47E78F9EA3}" type="sibTrans" cxnId="{230CFCD0-B511-4223-8C02-9B862FC0ECC1}">
      <dgm:prSet/>
      <dgm:spPr/>
      <dgm:t>
        <a:bodyPr/>
        <a:lstStyle/>
        <a:p>
          <a:endParaRPr lang="en-US"/>
        </a:p>
      </dgm:t>
    </dgm:pt>
    <dgm:pt modelId="{EB4D425D-BD62-4FA0-B299-7F2B0C4ED092}" type="pres">
      <dgm:prSet presAssocID="{185F9673-23F9-4D7E-A757-8631BB7B1611}" presName="Name0" presStyleCnt="0">
        <dgm:presLayoutVars>
          <dgm:dir/>
          <dgm:resizeHandles val="exact"/>
        </dgm:presLayoutVars>
      </dgm:prSet>
      <dgm:spPr/>
    </dgm:pt>
    <dgm:pt modelId="{4D3C5CF7-78F3-4D92-A624-6D0E0BFF6E29}" type="pres">
      <dgm:prSet presAssocID="{185F9673-23F9-4D7E-A757-8631BB7B1611}" presName="cycle" presStyleCnt="0"/>
      <dgm:spPr/>
    </dgm:pt>
    <dgm:pt modelId="{7C314831-8F94-4D5F-9846-EE231EF34A97}" type="pres">
      <dgm:prSet presAssocID="{8C79D407-1C23-4EBF-8599-B92067F85768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2BA23B-FD3B-4358-BD31-324F1DBDEFC5}" type="pres">
      <dgm:prSet presAssocID="{AF113F33-2BB9-477A-A10A-19B3FD42248E}" presName="sibTransFirstNode" presStyleLbl="bgShp" presStyleIdx="0" presStyleCnt="1"/>
      <dgm:spPr/>
    </dgm:pt>
    <dgm:pt modelId="{F2703F4B-4B04-47BA-ACB7-00A591A1D22A}" type="pres">
      <dgm:prSet presAssocID="{D868AB08-51EE-42D1-ABF8-58330923BAE7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BC58D4-44F8-4EF6-BEBB-BDA5BA4282FD}" type="pres">
      <dgm:prSet presAssocID="{E1F0F717-5EBE-473A-8867-D984277BD390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C85777-333D-4BCE-B2BD-FA7231DB270D}" type="pres">
      <dgm:prSet presAssocID="{6E659C5C-2CCA-4850-A822-FD553C7A2451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EC9B0-0100-4C99-954C-B880E5F39C09}" type="pres">
      <dgm:prSet presAssocID="{E0D46E19-6B36-4D29-8A43-657BD62E2483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26590E-AD97-4316-92AC-16C042C11F92}" type="pres">
      <dgm:prSet presAssocID="{09C155FA-4F83-48F9-AAA5-30881C1F0967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676935-77F6-44D5-BF8E-6ECADBBC349B}" type="presOf" srcId="{D868AB08-51EE-42D1-ABF8-58330923BAE7}" destId="{F2703F4B-4B04-47BA-ACB7-00A591A1D22A}" srcOrd="0" destOrd="0" presId="urn:microsoft.com/office/officeart/2005/8/layout/cycle3"/>
    <dgm:cxn modelId="{8DC300B1-7137-4047-BF45-E92A3547F99B}" srcId="{185F9673-23F9-4D7E-A757-8631BB7B1611}" destId="{8C79D407-1C23-4EBF-8599-B92067F85768}" srcOrd="0" destOrd="0" parTransId="{C2513CB9-B294-4518-9BC0-9541587DE7B4}" sibTransId="{AF113F33-2BB9-477A-A10A-19B3FD42248E}"/>
    <dgm:cxn modelId="{3F875155-1956-4E99-9CA2-F432FC0A2412}" type="presOf" srcId="{185F9673-23F9-4D7E-A757-8631BB7B1611}" destId="{EB4D425D-BD62-4FA0-B299-7F2B0C4ED092}" srcOrd="0" destOrd="0" presId="urn:microsoft.com/office/officeart/2005/8/layout/cycle3"/>
    <dgm:cxn modelId="{E5E59FCD-B79D-4A56-A852-F3BC58C0B717}" srcId="{185F9673-23F9-4D7E-A757-8631BB7B1611}" destId="{6E659C5C-2CCA-4850-A822-FD553C7A2451}" srcOrd="3" destOrd="0" parTransId="{B380974A-C2B8-441D-AB75-FE3091FBC294}" sibTransId="{C1FF8B54-8BE9-480E-8C7D-106F41663E32}"/>
    <dgm:cxn modelId="{9997337D-FD49-4FAC-AD86-E7ED35FD4156}" type="presOf" srcId="{6E659C5C-2CCA-4850-A822-FD553C7A2451}" destId="{66C85777-333D-4BCE-B2BD-FA7231DB270D}" srcOrd="0" destOrd="0" presId="urn:microsoft.com/office/officeart/2005/8/layout/cycle3"/>
    <dgm:cxn modelId="{43FFD14B-D145-45C3-96E4-584FCF278F72}" type="presOf" srcId="{E0D46E19-6B36-4D29-8A43-657BD62E2483}" destId="{9C0EC9B0-0100-4C99-954C-B880E5F39C09}" srcOrd="0" destOrd="0" presId="urn:microsoft.com/office/officeart/2005/8/layout/cycle3"/>
    <dgm:cxn modelId="{B5D4E37A-46E9-4483-AAFB-5614EAEC253E}" type="presOf" srcId="{AF113F33-2BB9-477A-A10A-19B3FD42248E}" destId="{5C2BA23B-FD3B-4358-BD31-324F1DBDEFC5}" srcOrd="0" destOrd="0" presId="urn:microsoft.com/office/officeart/2005/8/layout/cycle3"/>
    <dgm:cxn modelId="{8A0814B5-6C7D-42BF-A67E-B7CF0A32C173}" srcId="{185F9673-23F9-4D7E-A757-8631BB7B1611}" destId="{E0D46E19-6B36-4D29-8A43-657BD62E2483}" srcOrd="4" destOrd="0" parTransId="{FE362C60-46CA-4A21-915B-BD46E5CF6DEB}" sibTransId="{68C68E1E-AD26-48DA-9013-5A538E15768D}"/>
    <dgm:cxn modelId="{AE20D44C-8668-441B-B14D-1D8582F60B9A}" type="presOf" srcId="{09C155FA-4F83-48F9-AAA5-30881C1F0967}" destId="{BB26590E-AD97-4316-92AC-16C042C11F92}" srcOrd="0" destOrd="0" presId="urn:microsoft.com/office/officeart/2005/8/layout/cycle3"/>
    <dgm:cxn modelId="{DA037DF9-4616-42F6-BA74-A00B656F66EC}" type="presOf" srcId="{8C79D407-1C23-4EBF-8599-B92067F85768}" destId="{7C314831-8F94-4D5F-9846-EE231EF34A97}" srcOrd="0" destOrd="0" presId="urn:microsoft.com/office/officeart/2005/8/layout/cycle3"/>
    <dgm:cxn modelId="{230CFCD0-B511-4223-8C02-9B862FC0ECC1}" srcId="{185F9673-23F9-4D7E-A757-8631BB7B1611}" destId="{E1F0F717-5EBE-473A-8867-D984277BD390}" srcOrd="2" destOrd="0" parTransId="{7D5B3238-6228-48E9-B930-5C14FE8DD9FD}" sibTransId="{71289772-B1F3-4DC6-8918-7B47E78F9EA3}"/>
    <dgm:cxn modelId="{3DBD225F-7024-41DF-A4C3-F44E1DB5D198}" type="presOf" srcId="{E1F0F717-5EBE-473A-8867-D984277BD390}" destId="{E1BC58D4-44F8-4EF6-BEBB-BDA5BA4282FD}" srcOrd="0" destOrd="0" presId="urn:microsoft.com/office/officeart/2005/8/layout/cycle3"/>
    <dgm:cxn modelId="{742FA29C-EDDC-4683-88AC-4B3369BF4AE7}" srcId="{185F9673-23F9-4D7E-A757-8631BB7B1611}" destId="{09C155FA-4F83-48F9-AAA5-30881C1F0967}" srcOrd="5" destOrd="0" parTransId="{66AE0123-167A-47AC-8E9F-1E2955A1213B}" sibTransId="{5D3BCD4B-7311-4FA8-A8B3-2D4983C1836F}"/>
    <dgm:cxn modelId="{36C9C3E5-207A-4FBF-B6CE-6BD029D46F0D}" srcId="{185F9673-23F9-4D7E-A757-8631BB7B1611}" destId="{D868AB08-51EE-42D1-ABF8-58330923BAE7}" srcOrd="1" destOrd="0" parTransId="{BC4C4024-7F5B-4989-B328-02A9BE63B16A}" sibTransId="{9F057BDE-B48B-4123-9B62-DF0EF2B35634}"/>
    <dgm:cxn modelId="{8A3EF89D-7823-4191-9A1E-0F55D660F329}" type="presParOf" srcId="{EB4D425D-BD62-4FA0-B299-7F2B0C4ED092}" destId="{4D3C5CF7-78F3-4D92-A624-6D0E0BFF6E29}" srcOrd="0" destOrd="0" presId="urn:microsoft.com/office/officeart/2005/8/layout/cycle3"/>
    <dgm:cxn modelId="{957295C9-8691-42B0-8F8C-52AF3FF7E6EA}" type="presParOf" srcId="{4D3C5CF7-78F3-4D92-A624-6D0E0BFF6E29}" destId="{7C314831-8F94-4D5F-9846-EE231EF34A97}" srcOrd="0" destOrd="0" presId="urn:microsoft.com/office/officeart/2005/8/layout/cycle3"/>
    <dgm:cxn modelId="{8A68A4A7-E237-4B12-AA0F-94FF2356106C}" type="presParOf" srcId="{4D3C5CF7-78F3-4D92-A624-6D0E0BFF6E29}" destId="{5C2BA23B-FD3B-4358-BD31-324F1DBDEFC5}" srcOrd="1" destOrd="0" presId="urn:microsoft.com/office/officeart/2005/8/layout/cycle3"/>
    <dgm:cxn modelId="{CA6DB8A9-2BA9-4247-840E-6052DDFEF2CE}" type="presParOf" srcId="{4D3C5CF7-78F3-4D92-A624-6D0E0BFF6E29}" destId="{F2703F4B-4B04-47BA-ACB7-00A591A1D22A}" srcOrd="2" destOrd="0" presId="urn:microsoft.com/office/officeart/2005/8/layout/cycle3"/>
    <dgm:cxn modelId="{FA3218DE-567A-441A-BC13-150732D8F4A4}" type="presParOf" srcId="{4D3C5CF7-78F3-4D92-A624-6D0E0BFF6E29}" destId="{E1BC58D4-44F8-4EF6-BEBB-BDA5BA4282FD}" srcOrd="3" destOrd="0" presId="urn:microsoft.com/office/officeart/2005/8/layout/cycle3"/>
    <dgm:cxn modelId="{BFD5450C-3F5E-4BA7-BC46-1818194D1C89}" type="presParOf" srcId="{4D3C5CF7-78F3-4D92-A624-6D0E0BFF6E29}" destId="{66C85777-333D-4BCE-B2BD-FA7231DB270D}" srcOrd="4" destOrd="0" presId="urn:microsoft.com/office/officeart/2005/8/layout/cycle3"/>
    <dgm:cxn modelId="{76B43E0C-3F74-441E-B3A9-B12849353592}" type="presParOf" srcId="{4D3C5CF7-78F3-4D92-A624-6D0E0BFF6E29}" destId="{9C0EC9B0-0100-4C99-954C-B880E5F39C09}" srcOrd="5" destOrd="0" presId="urn:microsoft.com/office/officeart/2005/8/layout/cycle3"/>
    <dgm:cxn modelId="{25CE16EB-4BF7-44BC-99FC-55FF66C7B5F8}" type="presParOf" srcId="{4D3C5CF7-78F3-4D92-A624-6D0E0BFF6E29}" destId="{BB26590E-AD97-4316-92AC-16C042C11F92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BA23B-FD3B-4358-BD31-324F1DBDEFC5}">
      <dsp:nvSpPr>
        <dsp:cNvPr id="0" name=""/>
        <dsp:cNvSpPr/>
      </dsp:nvSpPr>
      <dsp:spPr>
        <a:xfrm>
          <a:off x="2157531" y="-5846"/>
          <a:ext cx="5028817" cy="5028817"/>
        </a:xfrm>
        <a:prstGeom prst="circularArrow">
          <a:avLst>
            <a:gd name="adj1" fmla="val 5274"/>
            <a:gd name="adj2" fmla="val 312630"/>
            <a:gd name="adj3" fmla="val 14215722"/>
            <a:gd name="adj4" fmla="val 17134284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14831-8F94-4D5F-9846-EE231EF34A97}">
      <dsp:nvSpPr>
        <dsp:cNvPr id="0" name=""/>
        <dsp:cNvSpPr/>
      </dsp:nvSpPr>
      <dsp:spPr>
        <a:xfrm>
          <a:off x="3709265" y="101"/>
          <a:ext cx="1925350" cy="962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300" kern="1200" dirty="0" smtClean="0"/>
            <a:t>Иван Пейчев и „</a:t>
          </a:r>
          <a:r>
            <a:rPr lang="bg-BG" sz="1300" kern="1200" smtClean="0"/>
            <a:t>социалното училище“</a:t>
          </a:r>
          <a:endParaRPr lang="en-US" sz="1300" kern="1200" dirty="0"/>
        </a:p>
      </dsp:txBody>
      <dsp:txXfrm>
        <a:off x="3756259" y="47095"/>
        <a:ext cx="1831362" cy="868687"/>
      </dsp:txXfrm>
    </dsp:sp>
    <dsp:sp modelId="{F2703F4B-4B04-47BA-ACB7-00A591A1D22A}">
      <dsp:nvSpPr>
        <dsp:cNvPr id="0" name=""/>
        <dsp:cNvSpPr/>
      </dsp:nvSpPr>
      <dsp:spPr>
        <a:xfrm>
          <a:off x="5476033" y="1020145"/>
          <a:ext cx="1925350" cy="962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МП “Психо-социални интервенции за  деца и семейства“, НБУ </a:t>
          </a:r>
          <a:endParaRPr lang="en-US" sz="1400" kern="1200" dirty="0"/>
        </a:p>
      </dsp:txBody>
      <dsp:txXfrm>
        <a:off x="5523027" y="1067139"/>
        <a:ext cx="1831362" cy="868687"/>
      </dsp:txXfrm>
    </dsp:sp>
    <dsp:sp modelId="{E1BC58D4-44F8-4EF6-BEBB-BDA5BA4282FD}">
      <dsp:nvSpPr>
        <dsp:cNvPr id="0" name=""/>
        <dsp:cNvSpPr/>
      </dsp:nvSpPr>
      <dsp:spPr>
        <a:xfrm>
          <a:off x="5476033" y="3060234"/>
          <a:ext cx="1925350" cy="962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НХЦ – изследвания на ДИ  - изключване и местене на деца от услуга на услуга е практика</a:t>
          </a:r>
          <a:endParaRPr lang="bg-BG" sz="1400" kern="1200" dirty="0" smtClean="0"/>
        </a:p>
      </dsp:txBody>
      <dsp:txXfrm>
        <a:off x="5523027" y="3107228"/>
        <a:ext cx="1831362" cy="868687"/>
      </dsp:txXfrm>
    </dsp:sp>
    <dsp:sp modelId="{66C85777-333D-4BCE-B2BD-FA7231DB270D}">
      <dsp:nvSpPr>
        <dsp:cNvPr id="0" name=""/>
        <dsp:cNvSpPr/>
      </dsp:nvSpPr>
      <dsp:spPr>
        <a:xfrm>
          <a:off x="3709265" y="4080278"/>
          <a:ext cx="1925350" cy="962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300" kern="1200" dirty="0" smtClean="0"/>
            <a:t>АМБИТ обучение за разбиране на сложни случаи </a:t>
          </a:r>
          <a:endParaRPr lang="en-US" sz="1300" kern="1200" dirty="0"/>
        </a:p>
      </dsp:txBody>
      <dsp:txXfrm>
        <a:off x="3756259" y="4127272"/>
        <a:ext cx="1831362" cy="868687"/>
      </dsp:txXfrm>
    </dsp:sp>
    <dsp:sp modelId="{9C0EC9B0-0100-4C99-954C-B880E5F39C09}">
      <dsp:nvSpPr>
        <dsp:cNvPr id="0" name=""/>
        <dsp:cNvSpPr/>
      </dsp:nvSpPr>
      <dsp:spPr>
        <a:xfrm>
          <a:off x="1942497" y="3060234"/>
          <a:ext cx="1925350" cy="962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300" kern="1200" dirty="0" smtClean="0"/>
            <a:t>Търново – условия за </a:t>
          </a:r>
          <a:r>
            <a:rPr lang="bg-BG" sz="1300" kern="1200" dirty="0" err="1" smtClean="0"/>
            <a:t>междусекторно</a:t>
          </a:r>
          <a:r>
            <a:rPr lang="bg-BG" sz="1300" kern="1200" dirty="0" smtClean="0"/>
            <a:t> сътрудничество</a:t>
          </a:r>
          <a:endParaRPr lang="en-US" sz="1300" kern="1200" dirty="0"/>
        </a:p>
      </dsp:txBody>
      <dsp:txXfrm>
        <a:off x="1989491" y="3107228"/>
        <a:ext cx="1831362" cy="868687"/>
      </dsp:txXfrm>
    </dsp:sp>
    <dsp:sp modelId="{BB26590E-AD97-4316-92AC-16C042C11F92}">
      <dsp:nvSpPr>
        <dsp:cNvPr id="0" name=""/>
        <dsp:cNvSpPr/>
      </dsp:nvSpPr>
      <dsp:spPr>
        <a:xfrm>
          <a:off x="1942497" y="1020145"/>
          <a:ext cx="1925350" cy="962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300" kern="1200" dirty="0" smtClean="0"/>
            <a:t>Партньори за работа с деца, с които никой не иска да работи </a:t>
          </a:r>
          <a:endParaRPr lang="en-US" sz="1300" kern="1200" dirty="0"/>
        </a:p>
      </dsp:txBody>
      <dsp:txXfrm>
        <a:off x="1989491" y="1067139"/>
        <a:ext cx="1831362" cy="868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ED63-EEE4-4F46-9A73-31DE35802780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0D2-DB92-411C-AB5C-96F4979AD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005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ED63-EEE4-4F46-9A73-31DE35802780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0D2-DB92-411C-AB5C-96F4979AD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62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ED63-EEE4-4F46-9A73-31DE35802780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0D2-DB92-411C-AB5C-96F4979AD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261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ED63-EEE4-4F46-9A73-31DE35802780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0D2-DB92-411C-AB5C-96F4979ADB28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4725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ED63-EEE4-4F46-9A73-31DE35802780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0D2-DB92-411C-AB5C-96F4979AD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147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ED63-EEE4-4F46-9A73-31DE35802780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0D2-DB92-411C-AB5C-96F4979AD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968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ED63-EEE4-4F46-9A73-31DE35802780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0D2-DB92-411C-AB5C-96F4979AD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166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ED63-EEE4-4F46-9A73-31DE35802780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0D2-DB92-411C-AB5C-96F4979AD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499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ED63-EEE4-4F46-9A73-31DE35802780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0D2-DB92-411C-AB5C-96F4979AD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10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ED63-EEE4-4F46-9A73-31DE35802780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0D2-DB92-411C-AB5C-96F4979AD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66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ED63-EEE4-4F46-9A73-31DE35802780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0D2-DB92-411C-AB5C-96F4979AD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3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ED63-EEE4-4F46-9A73-31DE35802780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0D2-DB92-411C-AB5C-96F4979AD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64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ED63-EEE4-4F46-9A73-31DE35802780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0D2-DB92-411C-AB5C-96F4979AD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58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ED63-EEE4-4F46-9A73-31DE35802780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0D2-DB92-411C-AB5C-96F4979AD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16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ED63-EEE4-4F46-9A73-31DE35802780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0D2-DB92-411C-AB5C-96F4979AD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62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ED63-EEE4-4F46-9A73-31DE35802780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0D2-DB92-411C-AB5C-96F4979AD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ED63-EEE4-4F46-9A73-31DE35802780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00D2-DB92-411C-AB5C-96F4979AD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21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F9DED63-EEE4-4F46-9A73-31DE35802780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300D2-DB92-411C-AB5C-96F4979ADB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902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sz="5400" dirty="0" smtClean="0"/>
              <a:t>Всяко дете </a:t>
            </a:r>
            <a:r>
              <a:rPr lang="bg-BG" sz="5400" b="1" dirty="0" smtClean="0"/>
              <a:t>пълноценен</a:t>
            </a:r>
            <a:r>
              <a:rPr lang="bg-BG" sz="5400" dirty="0" smtClean="0"/>
              <a:t> член на общността 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НХЦ,  </a:t>
            </a:r>
            <a:r>
              <a:rPr lang="bg-BG" dirty="0" err="1" smtClean="0"/>
              <a:t>Пелаго</a:t>
            </a:r>
            <a:r>
              <a:rPr lang="bg-BG" dirty="0" smtClean="0"/>
              <a:t>, Община „Велика Търново“, МСС, </a:t>
            </a:r>
            <a:r>
              <a:rPr lang="en-US" dirty="0" smtClean="0"/>
              <a:t>SOS</a:t>
            </a:r>
            <a:r>
              <a:rPr lang="bg-BG" dirty="0" smtClean="0"/>
              <a:t> Детски селища, ДПС, 3 училища , </a:t>
            </a:r>
            <a:r>
              <a:rPr lang="bg-BG" dirty="0" err="1" smtClean="0"/>
              <a:t>мон</a:t>
            </a:r>
            <a:r>
              <a:rPr lang="bg-BG" dirty="0" smtClean="0"/>
              <a:t>, </a:t>
            </a:r>
            <a:r>
              <a:rPr lang="bg-BG" dirty="0" err="1" smtClean="0"/>
              <a:t>мтсп-асп</a:t>
            </a:r>
            <a:r>
              <a:rPr lang="bg-BG" dirty="0" smtClean="0"/>
              <a:t>,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82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Цел на </a:t>
            </a:r>
            <a:r>
              <a:rPr lang="bg-BG" dirty="0" err="1" smtClean="0"/>
              <a:t>уебинарите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Професионални разговори за </a:t>
            </a:r>
            <a:r>
              <a:rPr lang="bg-BG" sz="2400" b="1" dirty="0" smtClean="0"/>
              <a:t>„децата,  с които никой не иска да работи“</a:t>
            </a:r>
            <a:r>
              <a:rPr lang="bg-BG" sz="2400" dirty="0" smtClean="0"/>
              <a:t> </a:t>
            </a:r>
          </a:p>
          <a:p>
            <a:r>
              <a:rPr lang="bg-BG" sz="2400" dirty="0" smtClean="0"/>
              <a:t>С фокус върху учене на: </a:t>
            </a:r>
          </a:p>
          <a:p>
            <a:r>
              <a:rPr lang="bg-BG" sz="2400" dirty="0" smtClean="0"/>
              <a:t>1. Бариери пред </a:t>
            </a:r>
            <a:r>
              <a:rPr lang="bg-BG" sz="2400" dirty="0" err="1" smtClean="0"/>
              <a:t>междусекторното</a:t>
            </a:r>
            <a:r>
              <a:rPr lang="bg-BG" sz="2400" dirty="0" smtClean="0"/>
              <a:t> сътрудничество </a:t>
            </a:r>
          </a:p>
          <a:p>
            <a:r>
              <a:rPr lang="bg-BG" sz="2400" dirty="0" smtClean="0"/>
              <a:t>2. Подходи, които го преодоляват   </a:t>
            </a:r>
          </a:p>
          <a:p>
            <a:r>
              <a:rPr lang="bg-BG" sz="2400" dirty="0" smtClean="0"/>
              <a:t>Помощ чрез вашето участие с въпроси, идеи, предложения и коментари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8390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582" y="452718"/>
            <a:ext cx="9344252" cy="752627"/>
          </a:xfrm>
        </p:spPr>
        <p:txBody>
          <a:bodyPr/>
          <a:lstStyle/>
          <a:p>
            <a:r>
              <a:rPr lang="bg-BG" dirty="0" smtClean="0"/>
              <a:t>Предистория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473437"/>
              </p:ext>
            </p:extLst>
          </p:nvPr>
        </p:nvGraphicFramePr>
        <p:xfrm>
          <a:off x="706582" y="1205345"/>
          <a:ext cx="9343881" cy="5043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5205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Партньорите  и техните задачи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z="3200" dirty="0" smtClean="0"/>
              <a:t>Местен борд – от представители на партньорските организации (разширява се)</a:t>
            </a:r>
          </a:p>
          <a:p>
            <a:r>
              <a:rPr lang="bg-BG" sz="3200" dirty="0" smtClean="0"/>
              <a:t>Национален експертен съвет </a:t>
            </a:r>
          </a:p>
          <a:p>
            <a:r>
              <a:rPr lang="bg-BG" sz="3200" dirty="0"/>
              <a:t>П</a:t>
            </a:r>
            <a:r>
              <a:rPr lang="bg-BG" sz="3200" dirty="0" smtClean="0"/>
              <a:t>рофесионална общност</a:t>
            </a:r>
          </a:p>
          <a:p>
            <a:r>
              <a:rPr lang="bg-BG" sz="3200" dirty="0" smtClean="0"/>
              <a:t>Крайна цел – създаване </a:t>
            </a:r>
            <a:r>
              <a:rPr lang="bg-BG" sz="3200" smtClean="0"/>
              <a:t>на устойчива практика </a:t>
            </a:r>
            <a:r>
              <a:rPr lang="bg-BG" sz="3200" dirty="0" smtClean="0"/>
              <a:t>за </a:t>
            </a:r>
            <a:r>
              <a:rPr lang="bg-BG" sz="3200" dirty="0" err="1" smtClean="0"/>
              <a:t>междусекторно</a:t>
            </a:r>
            <a:r>
              <a:rPr lang="bg-BG" sz="3200" dirty="0" smtClean="0"/>
              <a:t> сътрудничество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44086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ТРУДНОТО ДЕТЕ- ЕЛИЦА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335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/>
              <a:t>ЛОШАТА ОЦЕНКА СЪЗДАВА ПРОБЛЕМИ МЕЖДУ СЕКТОРИТЕ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g-BG" dirty="0" smtClean="0"/>
          </a:p>
          <a:p>
            <a:r>
              <a:rPr lang="bg-BG" dirty="0" smtClean="0"/>
              <a:t>1. СТРАХ ОТ ДЕТЕТО, РОДИТЕЛЯ, ДРУГИЯ СЕКТОР, КОНТРОЛНИ ОРГАНИ </a:t>
            </a:r>
          </a:p>
          <a:p>
            <a:r>
              <a:rPr lang="bg-BG" dirty="0" smtClean="0"/>
              <a:t>2. ОЦЕНКАТА СЕ Е ПРЕВЪРНАЛА В ТЕХНОЛОГИЯ И Е ЗАЩИТА </a:t>
            </a:r>
          </a:p>
          <a:p>
            <a:r>
              <a:rPr lang="bg-BG" dirty="0" smtClean="0"/>
              <a:t>3. ДЕТЕТО НЕ УЧАСТВА</a:t>
            </a:r>
          </a:p>
          <a:p>
            <a:r>
              <a:rPr lang="bg-BG" dirty="0"/>
              <a:t>4</a:t>
            </a:r>
            <a:r>
              <a:rPr lang="bg-BG" dirty="0" smtClean="0"/>
              <a:t>. РОДИТЕЛЯТ Е ВРАГ </a:t>
            </a:r>
            <a:endParaRPr lang="bg-BG" dirty="0"/>
          </a:p>
          <a:p>
            <a:r>
              <a:rPr lang="bg-BG" dirty="0"/>
              <a:t>5</a:t>
            </a:r>
            <a:r>
              <a:rPr lang="bg-BG" dirty="0" smtClean="0"/>
              <a:t>. ТРУДНО СЕ ОБМЕНЯ ИНФОРМАЦИЯ МЕЖДУ СЕКТОРИ</a:t>
            </a:r>
          </a:p>
          <a:p>
            <a:r>
              <a:rPr lang="bg-BG" dirty="0" smtClean="0"/>
              <a:t>6. ТРУДНИ ОТНОШЕНИЯ МЕЖДУ СЕКТОРИТЕ </a:t>
            </a:r>
          </a:p>
          <a:p>
            <a:r>
              <a:rPr lang="bg-BG" dirty="0" smtClean="0"/>
              <a:t>7. НЯМА ВРЕМЕ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50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ТОНИ И СУПЕРВИЗИЯТА КАТО ПРЕОДОЛЯВАЩА БАРИЕРИТЕ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812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ВАЛЯ И АЛГОРИТЪМ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895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РАЗГОВОР С УЧАСТНИЦИТЕ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423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</TotalTime>
  <Words>243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Всяко дете пълноценен член на общността </vt:lpstr>
      <vt:lpstr>Цел на уебинарите</vt:lpstr>
      <vt:lpstr>Предистория</vt:lpstr>
      <vt:lpstr>Партньорите  и техните задачи</vt:lpstr>
      <vt:lpstr>ТРУДНОТО ДЕТЕ- ЕЛИЦА</vt:lpstr>
      <vt:lpstr>ЛОШАТА ОЦЕНКА СЪЗДАВА ПРОБЛЕМИ МЕЖДУ СЕКТОРИТЕ </vt:lpstr>
      <vt:lpstr>ТОНИ И СУПЕРВИЗИЯТА КАТО ПРЕОДОЛЯВАЩА БАРИЕРИТЕ</vt:lpstr>
      <vt:lpstr>ВАЛЯ И АЛГОРИТЪМ</vt:lpstr>
      <vt:lpstr>РАЗГОВОР С УЧАСТНИЦИТЕ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galina.markova.khc@gmail.com</dc:creator>
  <cp:lastModifiedBy>galina.markova.khc@gmail.com</cp:lastModifiedBy>
  <cp:revision>7</cp:revision>
  <dcterms:created xsi:type="dcterms:W3CDTF">2023-05-19T06:13:07Z</dcterms:created>
  <dcterms:modified xsi:type="dcterms:W3CDTF">2023-05-19T06:58:25Z</dcterms:modified>
</cp:coreProperties>
</file>