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4"/>
  </p:sldMasterIdLst>
  <p:sldIdLst>
    <p:sldId id="256" r:id="rId5"/>
    <p:sldId id="272" r:id="rId6"/>
    <p:sldId id="274" r:id="rId7"/>
    <p:sldId id="267" r:id="rId8"/>
    <p:sldId id="265" r:id="rId9"/>
    <p:sldId id="262" r:id="rId10"/>
    <p:sldId id="263" r:id="rId11"/>
    <p:sldId id="271" r:id="rId12"/>
    <p:sldId id="293" r:id="rId13"/>
    <p:sldId id="290" r:id="rId14"/>
    <p:sldId id="287" r:id="rId15"/>
    <p:sldId id="269" r:id="rId16"/>
    <p:sldId id="270" r:id="rId17"/>
    <p:sldId id="266" r:id="rId18"/>
    <p:sldId id="260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mk-MK" sz="2000" kern="1200" cap="all" baseline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Кои от посочените показатели трябва да се вземат предвид, за да се определи понятието "детско благосъстояние"? </a:t>
            </a:r>
          </a:p>
        </c:rich>
      </c:tx>
      <c:layout>
        <c:manualLayout>
          <c:xMode val="edge"/>
          <c:yMode val="edge"/>
          <c:x val="0.2070342581597034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950040740740741"/>
          <c:y val="0.23675308641975309"/>
          <c:w val="0.47912555555555558"/>
          <c:h val="0.7005308641975308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D90A0">
                <a:lumMod val="60000"/>
                <a:lumOff val="40000"/>
              </a:srgbClr>
            </a:solidFill>
            <a:ln>
              <a:prstDash val="solid"/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'Question 4'!$A$4:$A$10</c:f>
              <c:strCache>
                <c:ptCount val="7"/>
                <c:pt idx="0">
                  <c:v>	Осигурена грижа за здравето на детето</c:v>
                </c:pt>
                <c:pt idx="1">
                  <c:v>	Сигурна среда, без насилие</c:v>
                </c:pt>
                <c:pt idx="2">
                  <c:v>	Осигурени възможности за образование</c:v>
                </c:pt>
                <c:pt idx="3">
                  <c:v>	Стабилни отношения между родителите, с ясно разграничени роли</c:v>
                </c:pt>
                <c:pt idx="4">
                  <c:v>	Задоволяване на базовите потребности на детето (храна, дрехи, подслон)</c:v>
                </c:pt>
                <c:pt idx="5">
                  <c:v>	Осигурени възможности за личностно развитие</c:v>
                </c:pt>
                <c:pt idx="6">
                  <c:v>Живот в семейна среда</c:v>
                </c:pt>
              </c:strCache>
            </c:strRef>
          </c:cat>
          <c:val>
            <c:numRef>
              <c:f>'Question 4'!$B$4:$B$10</c:f>
              <c:numCache>
                <c:formatCode>0.00%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0.25</c:v>
                </c:pt>
                <c:pt idx="3">
                  <c:v>0.33329999999999999</c:v>
                </c:pt>
                <c:pt idx="4">
                  <c:v>0.35709999999999997</c:v>
                </c:pt>
                <c:pt idx="5">
                  <c:v>0.36</c:v>
                </c:pt>
                <c:pt idx="6">
                  <c:v>0.70829999999999993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8-40FC-9A39-2A97ED3DC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79488"/>
        <c:axId val="161943936"/>
      </c:barChart>
      <c:valAx>
        <c:axId val="161943936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162079488"/>
        <c:crosses val="autoZero"/>
        <c:crossBetween val="between"/>
      </c:valAx>
      <c:catAx>
        <c:axId val="162079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161943936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txPr>
    <a:bodyPr/>
    <a:lstStyle/>
    <a:p>
      <a:pPr>
        <a:defRPr sz="1600">
          <a:latin typeface="+mn-lt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mk-MK" sz="2000" kern="1200" cap="all" baseline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Какъв трябва да бъде основния подход в социалната работа с деца в риск?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 in Microsoft Word]Question 6'!$B$3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9D90A0">
                <a:lumMod val="60000"/>
                <a:lumOff val="40000"/>
              </a:srgbClr>
            </a:solidFill>
            <a:ln>
              <a:prstDash val="solid"/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'[Chart in Microsoft Word]Question 6'!$A$4:$A$7</c:f>
              <c:strCache>
                <c:ptCount val="4"/>
                <c:pt idx="0">
                  <c:v>	Общностно ориентиран</c:v>
                </c:pt>
                <c:pt idx="1">
                  <c:v>	Личностно ориентиран</c:v>
                </c:pt>
                <c:pt idx="2">
                  <c:v>	Дете - ориентиран</c:v>
                </c:pt>
                <c:pt idx="3">
                  <c:v>	Семейно ориентиран</c:v>
                </c:pt>
              </c:strCache>
            </c:strRef>
          </c:cat>
          <c:val>
            <c:numRef>
              <c:f>'[Chart in Microsoft Word]Question 6'!$B$4:$B$7</c:f>
              <c:numCache>
                <c:formatCode>0.00%</c:formatCode>
                <c:ptCount val="4"/>
                <c:pt idx="0">
                  <c:v>4.6500000000000007E-2</c:v>
                </c:pt>
                <c:pt idx="1">
                  <c:v>9.3000000000000013E-2</c:v>
                </c:pt>
                <c:pt idx="2">
                  <c:v>0.3488</c:v>
                </c:pt>
                <c:pt idx="3">
                  <c:v>0.51159999999999994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84-4427-9083-5CEF29781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463680"/>
        <c:axId val="161462144"/>
      </c:barChart>
      <c:valAx>
        <c:axId val="16146214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161463680"/>
        <c:crosses val="autoZero"/>
        <c:crossBetween val="between"/>
      </c:valAx>
      <c:catAx>
        <c:axId val="161463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  <c:crossAx val="161462144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txPr>
    <a:bodyPr/>
    <a:lstStyle/>
    <a:p>
      <a:pPr>
        <a:defRPr sz="1400">
          <a:latin typeface="Calibri" pitchFamily="34" charset="0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FCC29E-789B-4945-820E-7DC55975DBE5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0BB6-4704-44BD-9032-D78A7AD80C02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4694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48309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138855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0280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55856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289407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929064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090022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164749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8D97FE60-FFF8-458D-A4F6-CFDF745A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95D4CA-E22A-4570-8E83-6C13F1C5E734}" type="datetimeFigureOut">
              <a:rPr lang="bg-BG"/>
              <a:pPr>
                <a:defRPr/>
              </a:pPr>
              <a:t>21.5.2020 г.</a:t>
            </a:fld>
            <a:endParaRPr lang="bg-BG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1F6E8F28-665D-40E0-9618-7511AE22B3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18F6A9-3161-48B6-8EDB-2D824328865E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270E2148-6B63-4308-811C-184887DD8B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551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0914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53AEF7-71D5-4172-A834-89F4CD784B90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B6F77-683D-4F3D-8808-70BC10B07A2B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588913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27223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41053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ACCD7B-AEFB-41E0-A6E6-ABFD4EDF62BA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10B9-8268-47CC-812B-15B7599C7150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9288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2315FB-8173-4E5A-9B0A-78B66CA04DEB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4C29-FFFD-4052-9251-C73AB2036581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62858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50395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CCF57B-6122-4338-A8D6-F28C3CE67D53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FF5-5FD9-494D-B4CB-778437450892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51131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76289D-17AC-4244-827F-C4593BE7A66E}" type="datetimeFigureOut">
              <a:rPr lang="en-US" smtClean="0"/>
              <a:pPr>
                <a:defRPr/>
              </a:pPr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6DBD396-2EAC-488B-BF24-51620172C4B7}" type="slidenum">
              <a:rPr lang="en-US" altLang="bg-BG" smtClean="0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45990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  <p:sldLayoutId id="2147483891" r:id="rId17"/>
    <p:sldLayoutId id="214748389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9845ED8-B7A5-4806-BBB5-495A6EBE9451}"/>
              </a:ext>
            </a:extLst>
          </p:cNvPr>
          <p:cNvSpPr txBox="1">
            <a:spLocks/>
          </p:cNvSpPr>
          <p:nvPr/>
        </p:nvSpPr>
        <p:spPr bwMode="auto">
          <a:xfrm>
            <a:off x="2627784" y="1052736"/>
            <a:ext cx="6172200" cy="2254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r">
              <a:spcBef>
                <a:spcPts val="1200"/>
              </a:spcBef>
              <a:spcAft>
                <a:spcPts val="0"/>
              </a:spcAft>
            </a:pPr>
            <a:br>
              <a:rPr lang="en-US" sz="3200" dirty="0">
                <a:latin typeface="Calibri"/>
                <a:ea typeface="Calibri"/>
                <a:cs typeface="Times New Roman"/>
              </a:rPr>
            </a:br>
            <a:br>
              <a:rPr lang="bg-BG" sz="3200" dirty="0">
                <a:latin typeface="Calibri"/>
                <a:ea typeface="Calibri"/>
                <a:cs typeface="Times New Roman"/>
              </a:rPr>
            </a:br>
            <a:r>
              <a:rPr lang="ru-RU" sz="3200">
                <a:solidFill>
                  <a:srgbClr val="7030A0"/>
                </a:solidFill>
                <a:latin typeface="Calibri" pitchFamily="34" charset="0"/>
                <a:ea typeface="Calibri"/>
                <a:cs typeface="Times New Roman"/>
              </a:rPr>
              <a:t>СЕМЕЙНО-ОРИЕНТИРАН </a:t>
            </a:r>
            <a:r>
              <a:rPr lang="ru-RU" sz="3200" dirty="0">
                <a:solidFill>
                  <a:srgbClr val="7030A0"/>
                </a:solidFill>
                <a:latin typeface="Calibri" pitchFamily="34" charset="0"/>
                <a:ea typeface="Calibri"/>
                <a:cs typeface="Times New Roman"/>
              </a:rPr>
              <a:t>ПОДХОД В СОЦИАЛНАТА РАБОТА</a:t>
            </a:r>
            <a:endParaRPr lang="en-US" sz="3200" dirty="0">
              <a:solidFill>
                <a:srgbClr val="7030A0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586C0E4-78C9-475D-A6D9-D72117734B9B}"/>
              </a:ext>
            </a:extLst>
          </p:cNvPr>
          <p:cNvSpPr txBox="1">
            <a:spLocks/>
          </p:cNvSpPr>
          <p:nvPr/>
        </p:nvSpPr>
        <p:spPr bwMode="auto">
          <a:xfrm>
            <a:off x="2267744" y="3717032"/>
            <a:ext cx="617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bg-BG" sz="2400" cap="small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Д-р Наталия Г. Христова – Михайлова</a:t>
            </a:r>
            <a:r>
              <a:rPr lang="en-US" sz="2400" cap="small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bg-BG" sz="2400" cap="small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Стоян Михайлов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9CAE-412D-42AD-B994-01649B7525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08050"/>
            <a:ext cx="7643813" cy="5565775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lnSpc>
                <a:spcPct val="97000"/>
              </a:lnSpc>
              <a:spcBef>
                <a:spcPts val="1200"/>
              </a:spcBef>
              <a:spcAft>
                <a:spcPts val="0"/>
              </a:spcAft>
              <a:buFont typeface="Wingdings"/>
              <a:buNone/>
              <a:defRPr/>
            </a:pPr>
            <a:endParaRPr lang="ru-RU" sz="2200" b="1" cap="small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 algn="just" eaLnBrk="1" fontAlgn="auto" hangingPunct="1">
              <a:lnSpc>
                <a:spcPct val="97000"/>
              </a:lnSpc>
              <a:spcBef>
                <a:spcPts val="1200"/>
              </a:spcBef>
              <a:spcAft>
                <a:spcPts val="0"/>
              </a:spcAft>
              <a:buFont typeface="Wingdings"/>
              <a:buNone/>
              <a:defRPr/>
            </a:pPr>
            <a:endParaRPr lang="ru-RU" sz="2200" b="1" cap="small" dirty="0">
              <a:solidFill>
                <a:schemeClr val="tx2"/>
              </a:solidFill>
              <a:ea typeface="Calibri"/>
              <a:cs typeface="Times New Roman"/>
            </a:endParaRPr>
          </a:p>
          <a:p>
            <a:pPr marL="0" indent="0" algn="just" eaLnBrk="1" fontAlgn="auto" hangingPunct="1">
              <a:lnSpc>
                <a:spcPct val="97000"/>
              </a:lnSpc>
              <a:spcBef>
                <a:spcPts val="1200"/>
              </a:spcBef>
              <a:spcAft>
                <a:spcPts val="0"/>
              </a:spcAft>
              <a:buFont typeface="Wingdings"/>
              <a:buNone/>
              <a:defRPr/>
            </a:pPr>
            <a:endParaRPr lang="ru-RU" sz="2200" b="1" cap="small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F23DCE4-DB68-443D-9FDA-55D64ED924FF}"/>
              </a:ext>
            </a:extLst>
          </p:cNvPr>
          <p:cNvSpPr txBox="1">
            <a:spLocks/>
          </p:cNvSpPr>
          <p:nvPr/>
        </p:nvSpPr>
        <p:spPr>
          <a:xfrm>
            <a:off x="714089" y="1722439"/>
            <a:ext cx="7643813" cy="3362746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algn="just" defTabSz="589879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ru-RU" sz="1900" cap="all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Сред факторите, помагащи и улесняващи ефективната работа със семейства, на водещо място (75%) е посочен фактор, свързан с това, че родителите се грижат за детето си </a:t>
            </a:r>
          </a:p>
          <a:p>
            <a:pPr marL="228600" indent="-228600" algn="just" defTabSz="589879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Arial" panose="020B0604020202020204" pitchFamily="34" charset="0"/>
              <a:buChar char="•"/>
              <a:defRPr/>
            </a:pPr>
            <a:r>
              <a:rPr lang="ru-RU" sz="1900" cap="all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Сред първите три фактора е и този, свързан с активността на родителите спрямо услугата (40%) - „родителите идват на среща в услугата“.</a:t>
            </a:r>
            <a:endParaRPr lang="en-US" sz="1900" cap="all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929EAC-2CBC-4808-B350-816E49DE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6498"/>
            <a:ext cx="8712968" cy="1597025"/>
          </a:xfrm>
        </p:spPr>
        <p:txBody>
          <a:bodyPr>
            <a:normAutofit/>
          </a:bodyPr>
          <a:lstStyle/>
          <a:p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Резултати от проучването (2)</a:t>
            </a:r>
            <a:endParaRPr lang="bg-BG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580CB-6C3B-4948-ACE6-4E7C4846D0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552" y="466427"/>
            <a:ext cx="8208912" cy="6130925"/>
          </a:xfrm>
        </p:spPr>
        <p:txBody>
          <a:bodyPr>
            <a:normAutofit fontScale="70000" lnSpcReduction="20000"/>
          </a:bodyPr>
          <a:lstStyle/>
          <a:p>
            <a:pPr marL="0" indent="0" algn="just" defTabSz="589879">
              <a:lnSpc>
                <a:spcPct val="170000"/>
              </a:lnSpc>
              <a:spcBef>
                <a:spcPts val="0"/>
              </a:spcBef>
              <a:buClr>
                <a:srgbClr val="7030A0"/>
              </a:buClr>
              <a:buSzPct val="70000"/>
              <a:buNone/>
              <a:defRPr/>
            </a:pPr>
            <a:r>
              <a:rPr lang="bg-BG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Данните от проучването показват, че :</a:t>
            </a:r>
          </a:p>
          <a:p>
            <a:pPr algn="just" defTabSz="589879">
              <a:lnSpc>
                <a:spcPct val="170000"/>
              </a:lnSpc>
              <a:spcBef>
                <a:spcPts val="0"/>
              </a:spcBef>
              <a:buClr>
                <a:srgbClr val="7030A0"/>
              </a:buClr>
              <a:buSzPct val="70000"/>
              <a:defRPr/>
            </a:pPr>
            <a:r>
              <a:rPr lang="ru-RU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Професионалистите разбират и имат нагласа да осъществяват ефективен помагащ процес, при които семейството е в центъра на професионалните усилия. </a:t>
            </a:r>
          </a:p>
          <a:p>
            <a:pPr algn="just" defTabSz="589879">
              <a:lnSpc>
                <a:spcPct val="170000"/>
              </a:lnSpc>
              <a:spcBef>
                <a:spcPts val="0"/>
              </a:spcBef>
              <a:buClr>
                <a:srgbClr val="7030A0"/>
              </a:buClr>
              <a:buSzPct val="70000"/>
              <a:defRPr/>
            </a:pPr>
            <a:r>
              <a:rPr lang="ru-RU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Тяхното разбиране и нагласа е за работа със семейства, които са успели да дефинират потребностите си, склонни са да сътрудничат на социалните работници, самостоятелно полагат усилия да променят житейската ситуация, в която са попаднали, грижат се за детето си, отговорни са, имат социални умения и др. </a:t>
            </a:r>
          </a:p>
          <a:p>
            <a:pPr algn="just" defTabSz="589879">
              <a:lnSpc>
                <a:spcPct val="170000"/>
              </a:lnSpc>
              <a:spcBef>
                <a:spcPts val="0"/>
              </a:spcBef>
              <a:buClr>
                <a:srgbClr val="7030A0"/>
              </a:buClr>
              <a:buSzPct val="70000"/>
              <a:defRPr/>
            </a:pPr>
            <a:r>
              <a:rPr lang="ru-RU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този смисъл, не може да се приеме, че този помагащ процес е насочен към родителите и родителството, а още по-малко към подкрепа за разрешаване на проблеми в семейството и функционирането на семейната система. </a:t>
            </a:r>
          </a:p>
          <a:p>
            <a:pPr algn="just" defTabSz="589879">
              <a:lnSpc>
                <a:spcPct val="170000"/>
              </a:lnSpc>
              <a:spcBef>
                <a:spcPts val="0"/>
              </a:spcBef>
              <a:buClr>
                <a:srgbClr val="7030A0"/>
              </a:buClr>
              <a:buSzPct val="70000"/>
              <a:defRPr/>
            </a:pPr>
            <a:r>
              <a:rPr lang="ru-RU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Професионалисите, участвали в изследването, имат нагласа да работят ефективно със семейството, но все още  само в контекста на отношенията с децата, семейните модели за възпитание, справяне с трудно поведение и др.</a:t>
            </a:r>
            <a:endParaRPr lang="ru-RU" sz="2200" b="1" cap="small" dirty="0">
              <a:solidFill>
                <a:schemeClr val="tx2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FD2B-629F-4B6F-B013-79702269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36" y="448510"/>
            <a:ext cx="8784975" cy="1596177"/>
          </a:xfrm>
        </p:spPr>
        <p:txBody>
          <a:bodyPr>
            <a:normAutofit/>
          </a:bodyPr>
          <a:lstStyle/>
          <a:p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Промяна на парадигмата от фокусирана към детето във фокусирана към семейството </a:t>
            </a:r>
            <a:r>
              <a:rPr lang="en-GB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bg-BG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8D4E4CA8-7BB0-456E-84D1-0D1611EEC6DD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179513" y="1844824"/>
          <a:ext cx="8784975" cy="411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3">
                  <a:extLst>
                    <a:ext uri="{9D8B030D-6E8A-4147-A177-3AD203B41FA5}">
                      <a16:colId xmlns:a16="http://schemas.microsoft.com/office/drawing/2014/main" val="1880237859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6776484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4242838148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endParaRPr lang="bg-BG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Фокусирана към детето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Семейно фокусирана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67677"/>
                  </a:ext>
                </a:extLst>
              </a:tr>
              <a:tr h="1107448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Дефиниране на клиента и местоположение на проблема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Детето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Семейната система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72014"/>
                  </a:ext>
                </a:extLst>
              </a:tr>
              <a:tr h="1107448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Възприемане на родителя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Без значение, „враг“, родителска некомпетентност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Личност/индивид като част от системата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461071"/>
                  </a:ext>
                </a:extLst>
              </a:tr>
              <a:tr h="1107448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Цел на контакта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Обвиняващ, обмен на информация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Сътрудничество, връзка, интервенция във всекидневния живот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981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111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FD2B-629F-4B6F-B013-79702269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36" y="448510"/>
            <a:ext cx="8784975" cy="1596177"/>
          </a:xfrm>
        </p:spPr>
        <p:txBody>
          <a:bodyPr>
            <a:normAutofit/>
          </a:bodyPr>
          <a:lstStyle/>
          <a:p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Промяна на парадигмата от фокусирана към детето във фокусирана към семейството </a:t>
            </a:r>
            <a:r>
              <a:rPr lang="en-GB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bg-BG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8D4E4CA8-7BB0-456E-84D1-0D1611EEC6DD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164864" y="1700808"/>
          <a:ext cx="8784975" cy="427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3">
                  <a:extLst>
                    <a:ext uri="{9D8B030D-6E8A-4147-A177-3AD203B41FA5}">
                      <a16:colId xmlns:a16="http://schemas.microsoft.com/office/drawing/2014/main" val="1880237859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6776484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4242838148"/>
                    </a:ext>
                  </a:extLst>
                </a:gridCol>
              </a:tblGrid>
              <a:tr h="758915">
                <a:tc>
                  <a:txBody>
                    <a:bodyPr/>
                    <a:lstStyle/>
                    <a:p>
                      <a:endParaRPr lang="bg-BG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Фокусирана към детето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Семейно фокусирана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67677"/>
                  </a:ext>
                </a:extLst>
              </a:tr>
              <a:tr h="1088878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Роля на членовете на семейството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Няма, случаен посетител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Клиент, </a:t>
                      </a:r>
                      <a:r>
                        <a:rPr lang="bg-BG" sz="2000" dirty="0" err="1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съ</a:t>
                      </a:r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-помагащ, включен във всекидневното вземане на решения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78840"/>
                  </a:ext>
                </a:extLst>
              </a:tr>
              <a:tr h="1418841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Роля на професионалиста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Заместител на родителя, контрол, защита на детето от родителите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Интервениращ семейството: участие, работа на терен, подкрепа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632686"/>
                  </a:ext>
                </a:extLst>
              </a:tr>
              <a:tr h="758915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Наличие и местоположение на услугите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Няма услуги за родителите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0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 дома, в общността и в програмата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0089"/>
                  </a:ext>
                </a:extLst>
              </a:tr>
            </a:tbl>
          </a:graphicData>
        </a:graphic>
      </p:graphicFrame>
      <p:sp>
        <p:nvSpPr>
          <p:cNvPr id="4" name="TextBox 9">
            <a:extLst>
              <a:ext uri="{FF2B5EF4-FFF2-40B4-BE49-F238E27FC236}">
                <a16:creationId xmlns:a16="http://schemas.microsoft.com/office/drawing/2014/main" id="{023BF5E0-ED89-41AD-B418-33C4E08B1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6095037"/>
            <a:ext cx="7850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Източник: </a:t>
            </a:r>
            <a:r>
              <a:rPr kumimoji="0" lang="en-GB" altLang="bg-BG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Garfat</a:t>
            </a:r>
            <a:r>
              <a:rPr kumimoji="0" lang="en-GB" altLang="bg-BG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2001; Hansen &amp; Ainsworth 1983</a:t>
            </a: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kumimoji="0" lang="en-GB" altLang="bg-BG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bg-BG" altLang="bg-BG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Ръководство за работа с родители. (2011</a:t>
            </a:r>
            <a:r>
              <a:rPr kumimoji="0" lang="en-GB" altLang="bg-BG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kumimoji="0" lang="bg-BG" altLang="bg-BG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София: ФИЦЕ България</a:t>
            </a:r>
            <a:endParaRPr kumimoji="0" lang="en-US" altLang="bg-BG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1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7FC868A-6545-46BA-B623-1E93D4ED2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58788"/>
            <a:ext cx="8712968" cy="1597025"/>
          </a:xfrm>
        </p:spPr>
        <p:txBody>
          <a:bodyPr>
            <a:normAutofit/>
          </a:bodyPr>
          <a:lstStyle/>
          <a:p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Промяна на парадигмата от фокусирана към детето във фокусирана към семейството </a:t>
            </a:r>
            <a:r>
              <a:rPr lang="en-GB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bg-BG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73B99CB-D33E-4F0B-B997-7F17DE1985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6004" y="2091515"/>
            <a:ext cx="8062664" cy="4752529"/>
          </a:xfrm>
        </p:spPr>
        <p:txBody>
          <a:bodyPr>
            <a:normAutofit fontScale="92500" lnSpcReduction="20000"/>
          </a:bodyPr>
          <a:lstStyle/>
          <a:p>
            <a:pPr marL="0" indent="0" algn="just" defTabSz="589879">
              <a:lnSpc>
                <a:spcPct val="150000"/>
              </a:lnSpc>
              <a:spcBef>
                <a:spcPts val="0"/>
              </a:spcBef>
              <a:buNone/>
            </a:pPr>
            <a:r>
              <a:rPr lang="bg-BG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семейно-центрираната практика се стреми да обърне традиционната позиция, в която професионалистът вижда себе си като консултант на родителя 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Petr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2003: 14)</a:t>
            </a:r>
            <a:r>
              <a:rPr lang="bg-BG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Три основни елемента:</a:t>
            </a:r>
          </a:p>
          <a:p>
            <a:pPr algn="just" defTabSz="589879">
              <a:lnSpc>
                <a:spcPct val="150000"/>
              </a:lnSpc>
              <a:spcBef>
                <a:spcPts val="0"/>
              </a:spcBef>
            </a:pPr>
            <a:r>
              <a:rPr lang="bg-BG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професионалистът вижда не само детето, но и семейството като единица и фокус на вниманието</a:t>
            </a:r>
            <a:endParaRPr lang="ru-RU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589879">
              <a:lnSpc>
                <a:spcPct val="150000"/>
              </a:lnSpc>
              <a:spcBef>
                <a:spcPts val="0"/>
              </a:spcBef>
            </a:pPr>
            <a:r>
              <a:rPr lang="bg-BG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професионалистите зачитат родителското право и отговорност да вземат информирани решения относно грижата за тяхното дете</a:t>
            </a:r>
          </a:p>
          <a:p>
            <a:pPr algn="just" defTabSz="589879">
              <a:lnSpc>
                <a:spcPct val="150000"/>
              </a:lnSpc>
              <a:spcBef>
                <a:spcPts val="0"/>
              </a:spcBef>
            </a:pPr>
            <a:r>
              <a:rPr lang="bg-BG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семейно-ориентираните професионалисти използват подход, насочен към силните страни</a:t>
            </a:r>
            <a:r>
              <a:rPr lang="ru-RU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bg-BG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defTabSz="589879">
              <a:lnSpc>
                <a:spcPct val="150000"/>
              </a:lnSpc>
              <a:spcBef>
                <a:spcPts val="0"/>
              </a:spcBef>
              <a:buNone/>
            </a:pPr>
            <a:r>
              <a:rPr lang="bg-BG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bg-BG" sz="2400" kern="1200" dirty="0">
              <a:solidFill>
                <a:srgbClr val="7030A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250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0218662C-B180-4836-846F-D7B9C61630D6}"/>
              </a:ext>
            </a:extLst>
          </p:cNvPr>
          <p:cNvSpPr txBox="1">
            <a:spLocks/>
          </p:cNvSpPr>
          <p:nvPr/>
        </p:nvSpPr>
        <p:spPr bwMode="auto">
          <a:xfrm>
            <a:off x="4427984" y="548680"/>
            <a:ext cx="446449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 algn="just" eaLnBrk="1" hangingPunct="1">
              <a:defRPr/>
            </a:pPr>
            <a:r>
              <a:rPr lang="bg-BG" sz="24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Тази книга е за </a:t>
            </a:r>
            <a:r>
              <a:rPr lang="bg-BG" sz="2400" b="1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родителите, които обичат децата </a:t>
            </a:r>
            <a:r>
              <a:rPr lang="bg-BG" sz="24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си и искат най-доброто за тях. Някои от тези родители </a:t>
            </a:r>
            <a:r>
              <a:rPr lang="bg-BG" sz="2400" b="1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имат нужда само да им се напомни кои са най-важните неща. </a:t>
            </a:r>
            <a:r>
              <a:rPr lang="bg-BG" sz="24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Други имат нужда </a:t>
            </a:r>
            <a:r>
              <a:rPr lang="bg-BG" sz="2400" b="1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някой да ги събуди</a:t>
            </a:r>
            <a:r>
              <a:rPr lang="bg-BG" sz="24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, за да си решат проблемите. Има и такива, които се нуждаят от </a:t>
            </a:r>
            <a:r>
              <a:rPr lang="bg-BG" sz="2400" b="1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ритник в задника, защото са се издънили и са изгубили контрол върху семействата си</a:t>
            </a:r>
            <a:r>
              <a:rPr lang="bg-BG" sz="24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. </a:t>
            </a:r>
            <a:r>
              <a:rPr lang="bg-BG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de-DE" sz="22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5" descr="ANd9GcT6TRQywlQ_UxS9-blakFD-usr1qi8NbI6YMntwkdJSfwySs62MFg">
            <a:extLst>
              <a:ext uri="{FF2B5EF4-FFF2-40B4-BE49-F238E27FC236}">
                <a16:creationId xmlns:a16="http://schemas.microsoft.com/office/drawing/2014/main" id="{000A462C-8E96-488C-9FA8-9D417BE64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4032448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473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E1CEC-7407-4F37-9D1A-F2B6B4DFF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38463" y="115888"/>
            <a:ext cx="6172200" cy="936625"/>
          </a:xfrm>
        </p:spPr>
        <p:txBody>
          <a:bodyPr>
            <a:normAutofit fontScale="90000"/>
          </a:bodyPr>
          <a:lstStyle/>
          <a:p>
            <a:pPr eaLnBrk="1" fontAlgn="auto" hangingPunct="1">
              <a:lnSpc>
                <a:spcPct val="107000"/>
              </a:lnSpc>
              <a:spcAft>
                <a:spcPts val="800"/>
              </a:spcAft>
              <a:defRPr/>
            </a:pPr>
            <a:br>
              <a:rPr lang="bg-BG" sz="3200" dirty="0">
                <a:ea typeface="Calibri"/>
                <a:cs typeface="Times New Roman"/>
              </a:rPr>
            </a:br>
            <a:endParaRPr lang="bg-B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82814-8876-477F-8C1A-0444DAAD0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350" y="549275"/>
            <a:ext cx="6677025" cy="5975350"/>
          </a:xfrm>
        </p:spPr>
        <p:txBody>
          <a:bodyPr>
            <a:normAutofit/>
          </a:bodyPr>
          <a:lstStyle/>
          <a:p>
            <a:pPr marL="0" lvl="2" algn="just" eaLnBrk="1" fontAlgn="auto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bg-BG" sz="2200" dirty="0">
              <a:ea typeface="Calibri"/>
              <a:cs typeface="Times New Roman"/>
            </a:endParaRPr>
          </a:p>
          <a:p>
            <a:pPr marL="0" lvl="2" algn="just" eaLnBrk="1" fontAlgn="auto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bg-BG" sz="2200" dirty="0">
              <a:ea typeface="Calibri"/>
              <a:cs typeface="Times New Roman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Дискусия!</a:t>
            </a:r>
          </a:p>
          <a:p>
            <a:pPr marL="0" lvl="2" algn="r" eaLnBrk="1" fontAlgn="auto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bg-BG" sz="2200" dirty="0">
              <a:ea typeface="Calibri"/>
              <a:cs typeface="Times New Roman"/>
            </a:endParaRPr>
          </a:p>
          <a:p>
            <a:pPr marL="0" lvl="2" algn="r" eaLnBrk="1" fontAlgn="auto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bg-BG" sz="2200" dirty="0">
              <a:ea typeface="Calibri"/>
              <a:cs typeface="Times New Roman"/>
            </a:endParaRPr>
          </a:p>
          <a:p>
            <a:pPr marL="0" lvl="2" algn="r" eaLnBrk="1" fontAlgn="auto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bg-BG" sz="2200" dirty="0">
              <a:ea typeface="Calibri"/>
              <a:cs typeface="Times New Roman"/>
            </a:endParaRPr>
          </a:p>
          <a:p>
            <a:pPr marL="0" lvl="2" algn="r" eaLnBrk="1" fontAlgn="auto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bg-BG" sz="2200" dirty="0">
              <a:ea typeface="Calibri"/>
              <a:cs typeface="Times New Roman"/>
            </a:endParaRPr>
          </a:p>
          <a:p>
            <a:pPr marL="0" lvl="2" algn="r" eaLnBrk="1" fontAlgn="auto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endParaRPr lang="bg-BG" sz="2200" dirty="0">
              <a:ea typeface="Calibri"/>
              <a:cs typeface="Times New Roman"/>
            </a:endParaRPr>
          </a:p>
          <a:p>
            <a:pPr marL="0" lvl="2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SzPct val="70000"/>
              <a:defRPr/>
            </a:pPr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Благодаря за вниманието!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9845ED8-B7A5-4806-BBB5-495A6EBE9451}"/>
              </a:ext>
            </a:extLst>
          </p:cNvPr>
          <p:cNvSpPr txBox="1">
            <a:spLocks/>
          </p:cNvSpPr>
          <p:nvPr/>
        </p:nvSpPr>
        <p:spPr bwMode="auto">
          <a:xfrm>
            <a:off x="2267744" y="332656"/>
            <a:ext cx="682027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br>
              <a:rPr lang="en-US" sz="3200" dirty="0">
                <a:latin typeface="Calibri"/>
                <a:ea typeface="Calibri"/>
                <a:cs typeface="Times New Roman"/>
              </a:rPr>
            </a:br>
            <a:br>
              <a:rPr lang="bg-BG" sz="3200" dirty="0">
                <a:latin typeface="Calibri"/>
                <a:ea typeface="Calibri"/>
                <a:cs typeface="Times New Roman"/>
              </a:rPr>
            </a:br>
            <a:r>
              <a:rPr lang="bg-BG" sz="120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ЗАЩО Е НЕОБХОДИМО ДА РАБОТИМ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bg-BG" sz="120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ЕФЕКТИВНО СЪС СЕМЕЙСТВОТО? </a:t>
            </a:r>
            <a:endParaRPr lang="en-US" sz="12000" dirty="0">
              <a:solidFill>
                <a:srgbClr val="7030A0"/>
              </a:solidFill>
              <a:latin typeface="Calibri" pitchFamily="34" charset="0"/>
              <a:cs typeface="Times New Roman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586C0E4-78C9-475D-A6D9-D72117734B9B}"/>
              </a:ext>
            </a:extLst>
          </p:cNvPr>
          <p:cNvSpPr txBox="1">
            <a:spLocks/>
          </p:cNvSpPr>
          <p:nvPr/>
        </p:nvSpPr>
        <p:spPr bwMode="auto">
          <a:xfrm>
            <a:off x="557808" y="1916832"/>
            <a:ext cx="8028384" cy="460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20 ГОДИНИ НА СЪЗДАВАНЕ И РАЗВИТИЕ НА СИСТЕМА ОТ СОЦИАЛНИ УСЛУГИ ЗА ПОДКРЕПА НА РИСКОВИ ГРУПИ И ЗАМЯНА НА ИНСТИТУЦИОНАЛНИЯ МОДЕЛ ЗА РАБОТА И ПОДКРЕПА С УСЛУГИ В ОБЩНОСТТА.</a:t>
            </a:r>
          </a:p>
          <a:p>
            <a:pPr marL="34290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КПД ПРИЗНАВА, ЧЕ ЗА ПЪЛНОТО И ХАРМОНИЧНО РАЗВИТИЕ НА ЛИЧНОСТТА НА ДЕТЕТО ТО ТРЯБВА ДА РАСТЕ В СЕМЕЙНА СРЕДА, В АТМОСФЕРА НА ЩАСТИЕ, ЛЮБОВ И РАЗБИРАТЕЛСТВО, А РОДИТЕЛИТЕ ИМАТ ПРАВОТО И НОСЯТ ОТГОВОРНОСТТА ДА ОСИГУРЯТ ВЪЗМОЖНОСТИ ЗА НЕГОВОТО РАЗВИТИЕ.</a:t>
            </a:r>
          </a:p>
          <a:p>
            <a:pPr marL="342900" indent="-3429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ПРЕДОСТАВЯНЕ НА СОЦИАЛНИ УСЛУГИ  ОРИЕНТИРАНИ КЪМ ЗАЩИТАВАНЕ НА ПРАВОТО НА ДЕЦАТА НА ЖИВОТ В СЕМЕЙНА СРЕДА ИЛИ ОРИЕНТИРАНОСТ КЪМ „СПАСЯВАНЕ НА ДЕЦАТА“, ДОРИ ОТ ТЕХНИТЕ СЕМЕЙСТВА ? 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endParaRPr lang="bg-BG" sz="2200" dirty="0">
              <a:solidFill>
                <a:srgbClr val="7030A0"/>
              </a:solidFill>
              <a:latin typeface="Calibri" pitchFamily="34" charset="0"/>
              <a:ea typeface="+mj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1188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2D19086E-2B83-4387-80C7-8F15FFDAF3C7}"/>
              </a:ext>
            </a:extLst>
          </p:cNvPr>
          <p:cNvSpPr txBox="1">
            <a:spLocks/>
          </p:cNvSpPr>
          <p:nvPr/>
        </p:nvSpPr>
        <p:spPr bwMode="auto">
          <a:xfrm>
            <a:off x="557808" y="1772816"/>
            <a:ext cx="8028384" cy="439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F81BD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bg-BG" sz="22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ОСНОВНАТА ЦЕЛ НА СИСТЕМАТА ЗА ПРЕДОСТАВЯНЕ НА СОЦИАЛНИ УСЛУГИ ЗА ДЕЦА Е ОСИГУРЯВАНЕ НА ДЪЛГОСРОЧНО БЛАГОПОЛУЧИЕ НА ДЕЦАТА В ТЕХНИТЕ СЕМЕЙСТВА ВИНАГИ, КОГАТО ТОВА Е ВЪЗМОЖНО (MCCROSKEY AND MEEZAN, 1998). </a:t>
            </a:r>
          </a:p>
          <a:p>
            <a:pPr marL="34290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F81BD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bg-BG" sz="22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ДЕТСКОТО БЛАГОСЪСТОЯНИЕ Е В ЦЕНТЪРА НА УСИЛИЯТА, НО ЗА ДА СЕ ПОСТИГНАТ ЦЕЛИТЕ И РЕЗУЛТАТИТЕ, РАБОТАТА ТРЯБВА ДА БЪДЕ ОСЪЩЕСТВЯВАНА СЪС СЕМЕЙСТВОТО (O’LOUGHLIN AND O’LOUGHLIN, 2008). </a:t>
            </a:r>
          </a:p>
          <a:p>
            <a:pPr marL="342900" lvl="0" indent="-34290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F81BD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bg-BG" sz="22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ЕФЕКТИВНОСТТА НА СЕМЕЙНО ОРИЕНТИРАНИТЕ УСЛУГИ Е СВЪРЗАНА СЪС СТЕПЕНТА, В КОЯТО ПОСТИГАТ ПРОМЯНА НА РОЛЯТА НА ПРОФЕСИОНАЛИСТИТЕ, ЦЕНТРИРАНИ СА КЪМ СЕМЕЙСТВОТО, А НЕ САМО КЪМ ДЕТЕТО, ЗАЧИТАТ РОДИТЕЛСКИТЕ ПРАВА И ОТГОВОРНОСТИ И СА ОРИЕНТИРАНИ КЪМ РАЗВИТИЕ НА КАПАЦИТЕТА И СИЛНИТЕ СТРАНИ НА СЕМЕЙСТВОТО (PETR, 2003).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</a:pPr>
            <a:endParaRPr lang="bg-BG" sz="2200" dirty="0">
              <a:solidFill>
                <a:srgbClr val="7030A0"/>
              </a:solidFill>
              <a:latin typeface="Calibri" pitchFamily="34" charset="0"/>
              <a:ea typeface="+mj-ea"/>
              <a:cs typeface="Times New Roman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8AD8F1-0EC4-4158-9183-EF1BA08C94FA}"/>
              </a:ext>
            </a:extLst>
          </p:cNvPr>
          <p:cNvSpPr txBox="1">
            <a:spLocks/>
          </p:cNvSpPr>
          <p:nvPr/>
        </p:nvSpPr>
        <p:spPr bwMode="auto">
          <a:xfrm>
            <a:off x="1161864" y="332656"/>
            <a:ext cx="682027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2" charset="0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br>
              <a:rPr lang="en-US" sz="3200" dirty="0">
                <a:latin typeface="Calibri"/>
                <a:ea typeface="Calibri"/>
                <a:cs typeface="Times New Roman"/>
              </a:rPr>
            </a:br>
            <a:br>
              <a:rPr lang="bg-BG" sz="3200" dirty="0">
                <a:latin typeface="Calibri"/>
                <a:ea typeface="Calibri"/>
                <a:cs typeface="Times New Roman"/>
              </a:rPr>
            </a:br>
            <a:r>
              <a:rPr lang="bg-BG" sz="120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ЗАЩО Е НЕОБХОДИМО ДА РАБОТИМ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bg-BG" sz="12000" dirty="0">
                <a:solidFill>
                  <a:srgbClr val="7030A0"/>
                </a:solidFill>
                <a:latin typeface="Calibri" pitchFamily="34" charset="0"/>
                <a:cs typeface="Times New Roman"/>
              </a:rPr>
              <a:t>ЕФЕКТИВНО СЪС СЕМЕЙСТВОТО? </a:t>
            </a:r>
            <a:endParaRPr lang="en-US" sz="12000" dirty="0">
              <a:solidFill>
                <a:srgbClr val="7030A0"/>
              </a:solidFill>
              <a:latin typeface="Calibri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54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FD2B-629F-4B6F-B013-797022696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АктуалнаТА ситуация - Исторически аналози</a:t>
            </a:r>
            <a:r>
              <a:rPr lang="en-GB" sz="3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(1)</a:t>
            </a:r>
            <a:endParaRPr lang="bg-BG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73B99CB-D33E-4F0B-B997-7F17DE1985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0273" y="2180139"/>
            <a:ext cx="7772400" cy="3697133"/>
          </a:xfrm>
        </p:spPr>
        <p:txBody>
          <a:bodyPr>
            <a:normAutofit fontScale="62500" lnSpcReduction="20000"/>
          </a:bodyPr>
          <a:lstStyle/>
          <a:p>
            <a:pPr algn="just" defTabSz="589879">
              <a:lnSpc>
                <a:spcPct val="150000"/>
              </a:lnSpc>
              <a:spcBef>
                <a:spcPts val="0"/>
              </a:spcBef>
            </a:pPr>
            <a:r>
              <a:rPr lang="bg-BG" sz="29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Проследявайки историята на социалната работа, </a:t>
            </a:r>
            <a:r>
              <a:rPr lang="bg-BG" sz="29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Petr</a:t>
            </a:r>
            <a:r>
              <a:rPr lang="bg-BG" sz="29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(2003) прави извод, че доставчиците на социални услуги много дълго са се съсредоточавали предимно към подкрепа на децата</a:t>
            </a:r>
          </a:p>
          <a:p>
            <a:pPr marL="0" indent="0" algn="just" defTabSz="589879">
              <a:lnSpc>
                <a:spcPct val="150000"/>
              </a:lnSpc>
              <a:spcBef>
                <a:spcPts val="0"/>
              </a:spcBef>
              <a:buNone/>
            </a:pPr>
            <a:endParaRPr lang="en-GB" sz="29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589879">
              <a:lnSpc>
                <a:spcPct val="150000"/>
              </a:lnSpc>
              <a:spcBef>
                <a:spcPts val="0"/>
              </a:spcBef>
            </a:pPr>
            <a:r>
              <a:rPr lang="bg-BG" sz="29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Професионалистите са обучавани да оценяват, диагностицират и работят само с децата. В случай, че семействата са били вземани под внимание, те са разглеждани преди всичко като източник на проблеми, като препятствие пред детското развитие или като нерелевантни за процеса </a:t>
            </a:r>
            <a:r>
              <a:rPr lang="ru-RU" sz="29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интервенция</a:t>
            </a:r>
            <a:endParaRPr lang="en-GB" sz="29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589879">
              <a:lnSpc>
                <a:spcPct val="150000"/>
              </a:lnSpc>
              <a:spcBef>
                <a:spcPts val="0"/>
              </a:spcBef>
            </a:pPr>
            <a:endParaRPr lang="bg-BG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defTabSz="589879">
              <a:lnSpc>
                <a:spcPct val="150000"/>
              </a:lnSpc>
              <a:spcBef>
                <a:spcPts val="0"/>
              </a:spcBef>
              <a:buNone/>
            </a:pPr>
            <a:endParaRPr lang="bg-BG" sz="2400" kern="1200" dirty="0">
              <a:solidFill>
                <a:srgbClr val="7030A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27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FD2B-629F-4B6F-B013-797022696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АктуалнаТА ситуация - Исторически аналози</a:t>
            </a:r>
            <a:r>
              <a:rPr lang="en-GB" sz="3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endParaRPr lang="bg-BG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73B99CB-D33E-4F0B-B997-7F17DE1985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just" defTabSz="589879">
              <a:lnSpc>
                <a:spcPct val="150000"/>
              </a:lnSpc>
              <a:spcBef>
                <a:spcPts val="0"/>
              </a:spcBef>
              <a:buNone/>
            </a:pPr>
            <a:r>
              <a:rPr lang="bg-BG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исторически план има данни, че именно семействата са оспорвали подхода, при който професионалните усилия са съсредоточени само към подкрепа на децата, често за сметка на работа със семейната система, и са настоявали за промени в системата на предоставяне на услуги. Родителите, а не професионалистите са дали първоначалния тласък за промени към подход, при които семейството получава централно място (</a:t>
            </a:r>
            <a:r>
              <a:rPr lang="bg-BG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Petr</a:t>
            </a:r>
            <a:r>
              <a:rPr lang="bg-BG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2003: 118 - 119)</a:t>
            </a:r>
            <a:endParaRPr lang="bg-BG" kern="1200" noProof="1">
              <a:solidFill>
                <a:srgbClr val="7030A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89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4C728B6-8E59-464D-B6C3-6CA9C865F45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94805706"/>
              </p:ext>
            </p:extLst>
          </p:nvPr>
        </p:nvGraphicFramePr>
        <p:xfrm>
          <a:off x="0" y="764703"/>
          <a:ext cx="8892480" cy="5832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795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9AAE459-9A34-4E77-A94C-B9D8D4BD4AB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7239256"/>
              </p:ext>
            </p:extLst>
          </p:nvPr>
        </p:nvGraphicFramePr>
        <p:xfrm>
          <a:off x="179512" y="908720"/>
          <a:ext cx="8424936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9846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FD2B-629F-4B6F-B013-79702269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58" y="459402"/>
            <a:ext cx="7773338" cy="1596177"/>
          </a:xfrm>
        </p:spPr>
        <p:txBody>
          <a:bodyPr>
            <a:normAutofit/>
          </a:bodyPr>
          <a:lstStyle/>
          <a:p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Разбиране на семейно ориентирания подход от българските професионалисти</a:t>
            </a:r>
            <a:endParaRPr lang="bg-BG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73B99CB-D33E-4F0B-B997-7F17DE1985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6004" y="2091515"/>
            <a:ext cx="8062664" cy="4752529"/>
          </a:xfrm>
        </p:spPr>
        <p:txBody>
          <a:bodyPr>
            <a:normAutofit fontScale="70000" lnSpcReduction="20000"/>
          </a:bodyPr>
          <a:lstStyle/>
          <a:p>
            <a:pPr marL="342900" indent="-342900" algn="just" defTabSz="457200" eaLnBrk="0" fontAlgn="base" hangingPunct="0">
              <a:lnSpc>
                <a:spcPct val="110000"/>
              </a:lnSpc>
              <a:spcBef>
                <a:spcPts val="1200"/>
              </a:spcBef>
              <a:buClr>
                <a:srgbClr val="4F81BD"/>
              </a:buClr>
              <a:buSzPct val="70000"/>
              <a:defRPr/>
            </a:pPr>
            <a:r>
              <a:rPr lang="bg-BG" sz="26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Над половината от участвалите в изследването професионалисти възприемат този подход като </a:t>
            </a:r>
            <a:r>
              <a:rPr lang="bg-BG" sz="2600" b="1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социална работа със семейството</a:t>
            </a:r>
            <a:r>
              <a:rPr lang="bg-BG" sz="26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, </a:t>
            </a:r>
            <a:r>
              <a:rPr lang="bg-BG" sz="2600" b="1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подкрепа на семейството от страна на социалната система в името на най-добрия интерес на детето</a:t>
            </a:r>
            <a:endParaRPr lang="bg-BG" sz="2600" dirty="0">
              <a:solidFill>
                <a:srgbClr val="7030A0"/>
              </a:solidFill>
              <a:latin typeface="Calibri" pitchFamily="34" charset="0"/>
              <a:ea typeface="+mj-ea"/>
              <a:cs typeface="Times New Roman"/>
            </a:endParaRPr>
          </a:p>
          <a:p>
            <a:pPr marL="342900" indent="-342900" algn="just" defTabSz="457200" eaLnBrk="0" fontAlgn="base" hangingPunct="0">
              <a:lnSpc>
                <a:spcPct val="110000"/>
              </a:lnSpc>
              <a:spcBef>
                <a:spcPts val="1200"/>
              </a:spcBef>
              <a:buClr>
                <a:srgbClr val="4F81BD"/>
              </a:buClr>
              <a:buSzPct val="70000"/>
              <a:defRPr/>
            </a:pPr>
            <a:r>
              <a:rPr lang="bg-BG" sz="26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За постигането на тази цел, професионалистите споделят, че </a:t>
            </a:r>
            <a:r>
              <a:rPr lang="bg-BG" sz="2600" b="1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детето трябва да се възприема като част от семейната систем</a:t>
            </a:r>
            <a:r>
              <a:rPr lang="ru-RU" sz="2600" b="1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а</a:t>
            </a:r>
            <a:endParaRPr lang="ru-RU" sz="2600" dirty="0">
              <a:solidFill>
                <a:srgbClr val="7030A0"/>
              </a:solidFill>
              <a:latin typeface="Calibri" pitchFamily="34" charset="0"/>
              <a:ea typeface="+mj-ea"/>
              <a:cs typeface="Times New Roman"/>
            </a:endParaRPr>
          </a:p>
          <a:p>
            <a:pPr marL="342900" indent="-342900" algn="just" defTabSz="457200" eaLnBrk="0" fontAlgn="base" hangingPunct="0">
              <a:lnSpc>
                <a:spcPct val="110000"/>
              </a:lnSpc>
              <a:spcBef>
                <a:spcPts val="1200"/>
              </a:spcBef>
              <a:buClr>
                <a:srgbClr val="4F81BD"/>
              </a:buClr>
              <a:buSzPct val="70000"/>
              <a:defRPr/>
            </a:pPr>
            <a:r>
              <a:rPr lang="bg-BG" sz="26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При осъществяването на семейно - ориентиран подход в социалната работа, от съществено значение според професионалистите е </a:t>
            </a:r>
            <a:r>
              <a:rPr lang="bg-BG" sz="2600" b="1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да се подкрепят и развиват ресурсите и силните страни на семейството</a:t>
            </a:r>
            <a:endParaRPr lang="bg-BG" sz="2600" dirty="0">
              <a:solidFill>
                <a:srgbClr val="7030A0"/>
              </a:solidFill>
              <a:latin typeface="Calibri" pitchFamily="34" charset="0"/>
              <a:ea typeface="+mj-ea"/>
              <a:cs typeface="Times New Roman"/>
            </a:endParaRPr>
          </a:p>
          <a:p>
            <a:pPr marL="342900" indent="-342900" algn="just" defTabSz="457200" eaLnBrk="0" fontAlgn="base" hangingPunct="0">
              <a:lnSpc>
                <a:spcPct val="110000"/>
              </a:lnSpc>
              <a:spcBef>
                <a:spcPts val="1200"/>
              </a:spcBef>
              <a:buClr>
                <a:srgbClr val="4F81BD"/>
              </a:buClr>
              <a:buSzPct val="70000"/>
              <a:defRPr/>
            </a:pPr>
            <a:r>
              <a:rPr lang="bg-BG" sz="2600" b="1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Участието на семейството и детето, партньорството на социалния работник</a:t>
            </a:r>
            <a:r>
              <a:rPr lang="bg-BG" sz="26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 с тях се изтъква като водещ принцип при реализиране на този </a:t>
            </a:r>
            <a:r>
              <a:rPr lang="ru-RU" sz="2600" dirty="0">
                <a:solidFill>
                  <a:srgbClr val="7030A0"/>
                </a:solidFill>
                <a:latin typeface="Calibri" pitchFamily="34" charset="0"/>
                <a:ea typeface="+mj-ea"/>
                <a:cs typeface="Times New Roman"/>
              </a:rPr>
              <a:t>подход.</a:t>
            </a:r>
            <a:endParaRPr lang="bg-BG" sz="2600" dirty="0">
              <a:solidFill>
                <a:srgbClr val="7030A0"/>
              </a:solidFill>
              <a:latin typeface="Calibri" pitchFamily="34" charset="0"/>
              <a:ea typeface="+mj-ea"/>
              <a:cs typeface="Times New Roman"/>
            </a:endParaRPr>
          </a:p>
          <a:p>
            <a:pPr marL="0" indent="0" algn="just" defTabSz="589879">
              <a:lnSpc>
                <a:spcPct val="150000"/>
              </a:lnSpc>
              <a:spcBef>
                <a:spcPts val="0"/>
              </a:spcBef>
              <a:buNone/>
            </a:pPr>
            <a:r>
              <a:rPr lang="bg-BG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bg-BG" sz="2400" kern="1200" dirty="0">
              <a:solidFill>
                <a:srgbClr val="7030A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46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7FC868A-6545-46BA-B623-1E93D4ED2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36498"/>
            <a:ext cx="8712968" cy="1597025"/>
          </a:xfrm>
        </p:spPr>
        <p:txBody>
          <a:bodyPr>
            <a:normAutofit/>
          </a:bodyPr>
          <a:lstStyle/>
          <a:p>
            <a:r>
              <a:rPr lang="bg-BG" sz="3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Резултати от проучването (1)</a:t>
            </a:r>
            <a:endParaRPr lang="bg-BG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73B99CB-D33E-4F0B-B997-7F17DE1985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4664" y="1772816"/>
            <a:ext cx="8062664" cy="3312368"/>
          </a:xfrm>
        </p:spPr>
        <p:txBody>
          <a:bodyPr>
            <a:noAutofit/>
          </a:bodyPr>
          <a:lstStyle/>
          <a:p>
            <a:pPr algn="just" defTabSz="589879">
              <a:lnSpc>
                <a:spcPct val="150000"/>
              </a:lnSpc>
              <a:spcBef>
                <a:spcPts val="0"/>
              </a:spcBef>
              <a:buClr>
                <a:srgbClr val="7030A0"/>
              </a:buClr>
            </a:pPr>
            <a:r>
              <a:rPr lang="bg-BG" sz="19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67 % от участниците в проучването споделят, че основният фактор, затрудняващ работата със семейства, е родителската безотговорност. </a:t>
            </a:r>
          </a:p>
          <a:p>
            <a:pPr algn="just" defTabSz="589879">
              <a:lnSpc>
                <a:spcPct val="150000"/>
              </a:lnSpc>
              <a:spcBef>
                <a:spcPts val="0"/>
              </a:spcBef>
            </a:pPr>
            <a:r>
              <a:rPr lang="bg-BG" sz="19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50 % от професионалистите подреждат сред трите основни фактора, препятстващи ефективната работа, и липсата на доверие във възможностите на семействата и липсата на умения за работа с родители сред социалните работници.</a:t>
            </a:r>
          </a:p>
        </p:txBody>
      </p:sp>
    </p:spTree>
    <p:extLst>
      <p:ext uri="{BB962C8B-B14F-4D97-AF65-F5344CB8AC3E}">
        <p14:creationId xmlns:p14="http://schemas.microsoft.com/office/powerpoint/2010/main" val="367767863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DAE0EF"/>
      </a:accent1>
      <a:accent2>
        <a:srgbClr val="C0D7EC"/>
      </a:accent2>
      <a:accent3>
        <a:srgbClr val="7EB2E6"/>
      </a:accent3>
      <a:accent4>
        <a:srgbClr val="7F8FA9"/>
      </a:accent4>
      <a:accent5>
        <a:srgbClr val="5AA2AE"/>
      </a:accent5>
      <a:accent6>
        <a:srgbClr val="9D90A0"/>
      </a:accent6>
      <a:hlink>
        <a:srgbClr val="D4BAE7"/>
      </a:hlink>
      <a:folHlink>
        <a:srgbClr val="3EBBF0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AC0583FE8AF9F43972928F399CEFBD7" ma:contentTypeVersion="9" ma:contentTypeDescription="Създаване на нов документ" ma:contentTypeScope="" ma:versionID="db0e28468fc8f10407649f0ea435951f">
  <xsd:schema xmlns:xsd="http://www.w3.org/2001/XMLSchema" xmlns:xs="http://www.w3.org/2001/XMLSchema" xmlns:p="http://schemas.microsoft.com/office/2006/metadata/properties" xmlns:ns3="4b025f75-cc0f-4f3a-979c-83dc1288635b" targetNamespace="http://schemas.microsoft.com/office/2006/metadata/properties" ma:root="true" ma:fieldsID="8425df34dc8563fbe3fe1715fb91652d" ns3:_="">
    <xsd:import namespace="4b025f75-cc0f-4f3a-979c-83dc128863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25f75-cc0f-4f3a-979c-83dc128863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ъдържание"/>
        <xsd:element ref="dc:title" minOccurs="0" maxOccurs="1" ma:index="4" ma:displayName="Заглав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FE2FF5-78D4-45A2-A2DE-924B1BC2F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025f75-cc0f-4f3a-979c-83dc128863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66640B-8DA4-4E41-9E98-24594BEBB42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DFE36BF-94BB-4036-9F90-28DF9907A7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456</TotalTime>
  <Words>1185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АктуалнаТА ситуация - Исторически аналози (1)</vt:lpstr>
      <vt:lpstr>АктуалнаТА ситуация - Исторически аналози (2)</vt:lpstr>
      <vt:lpstr>PowerPoint Presentation</vt:lpstr>
      <vt:lpstr>PowerPoint Presentation</vt:lpstr>
      <vt:lpstr>Разбиране на семейно ориентирания подход от българските професионалисти</vt:lpstr>
      <vt:lpstr>Резултати от проучването (1)</vt:lpstr>
      <vt:lpstr>Резултати от проучването (2)</vt:lpstr>
      <vt:lpstr>PowerPoint Presentation</vt:lpstr>
      <vt:lpstr>Промяна на парадигмата от фокусирана към детето във фокусирана към семейството (1)</vt:lpstr>
      <vt:lpstr>Промяна на парадигмата от фокусирана към детето във фокусирана към семейството (2)</vt:lpstr>
      <vt:lpstr>Промяна на парадигмата от фокусирана към детето във фокусирана към семейството (3)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zhbelcheva</dc:creator>
  <cp:lastModifiedBy>Natalia Mihaylova</cp:lastModifiedBy>
  <cp:revision>51</cp:revision>
  <dcterms:created xsi:type="dcterms:W3CDTF">2013-10-02T08:49:29Z</dcterms:created>
  <dcterms:modified xsi:type="dcterms:W3CDTF">2020-05-21T12:39:43Z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0x010100DAC0583FE8AF9F43972928F399CEFBD7</vt:lpwstr>
  </property>
</Properties>
</file>